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4"/>
    <p:sldMasterId id="2147483697" r:id="rId5"/>
  </p:sldMasterIdLst>
  <p:notesMasterIdLst>
    <p:notesMasterId r:id="rId26"/>
  </p:notesMasterIdLst>
  <p:handoutMasterIdLst>
    <p:handoutMasterId r:id="rId27"/>
  </p:handoutMasterIdLst>
  <p:sldIdLst>
    <p:sldId id="298" r:id="rId6"/>
    <p:sldId id="299" r:id="rId7"/>
    <p:sldId id="442" r:id="rId8"/>
    <p:sldId id="283" r:id="rId9"/>
    <p:sldId id="330" r:id="rId10"/>
    <p:sldId id="301" r:id="rId11"/>
    <p:sldId id="441" r:id="rId12"/>
    <p:sldId id="446" r:id="rId13"/>
    <p:sldId id="451" r:id="rId14"/>
    <p:sldId id="454" r:id="rId15"/>
    <p:sldId id="455" r:id="rId16"/>
    <p:sldId id="449" r:id="rId17"/>
    <p:sldId id="456" r:id="rId18"/>
    <p:sldId id="460" r:id="rId19"/>
    <p:sldId id="461" r:id="rId20"/>
    <p:sldId id="457" r:id="rId21"/>
    <p:sldId id="458" r:id="rId22"/>
    <p:sldId id="463" r:id="rId23"/>
    <p:sldId id="462" r:id="rId24"/>
    <p:sldId id="464" r:id="rId25"/>
  </p:sldIdLst>
  <p:sldSz cx="9144000" cy="5143500" type="screen16x9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8">
          <p15:clr>
            <a:srgbClr val="A4A3A4"/>
          </p15:clr>
        </p15:guide>
        <p15:guide id="2" pos="15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83"/>
    <a:srgbClr val="F3F4FA"/>
    <a:srgbClr val="0A3D97"/>
    <a:srgbClr val="E7E9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45F363-F08B-4D2B-A7C4-083EAB60E93D}" v="15" dt="2024-03-03T10:06:49.7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03" autoAdjust="0"/>
    <p:restoredTop sz="86386" autoAdjust="0"/>
  </p:normalViewPr>
  <p:slideViewPr>
    <p:cSldViewPr snapToGrid="0">
      <p:cViewPr varScale="1">
        <p:scale>
          <a:sx n="88" d="100"/>
          <a:sy n="88" d="100"/>
        </p:scale>
        <p:origin x="44" y="44"/>
      </p:cViewPr>
      <p:guideLst>
        <p:guide orient="horz" pos="1038"/>
        <p:guide pos="15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D4359-EBDC-FC43-A019-8CBBBB60D08C}" type="datetimeFigureOut">
              <a:rPr lang="nb-NO" smtClean="0"/>
              <a:t>03.03.2024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BD6B3-C618-314E-913A-06F6EC1502E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7948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9FD8F-D6C5-A544-AA87-3865A95E4205}" type="datetimeFigureOut">
              <a:rPr lang="nb-NO" smtClean="0"/>
              <a:t>03.03.2024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C3697-D74B-0149-84E8-C429FD2168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4301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C3697-D74B-0149-84E8-C429FD2168AD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1244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SNLA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C3697-D74B-0149-84E8-C429FD2168A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523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C3697-D74B-0149-84E8-C429FD2168A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0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Medarbeider!!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F8C40-A416-4519-8326-A9873A855A1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749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C3697-D74B-0149-84E8-C429FD2168A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583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SNLA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C3697-D74B-0149-84E8-C429FD2168A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627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SNLA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C3697-D74B-0149-84E8-C429FD2168A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417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SNLA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C3697-D74B-0149-84E8-C429FD2168A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230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SNLA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C3697-D74B-0149-84E8-C429FD2168A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83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SNLA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C3697-D74B-0149-84E8-C429FD2168A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252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mørkt">
    <p:bg>
      <p:bgPr>
        <a:gradFill flip="none" rotWithShape="1">
          <a:gsLst>
            <a:gs pos="60000">
              <a:schemeClr val="tx1"/>
            </a:gs>
            <a:gs pos="100000">
              <a:schemeClr val="tx1">
                <a:alpha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e 14"/>
          <p:cNvGrpSpPr/>
          <p:nvPr userDrawn="1"/>
        </p:nvGrpSpPr>
        <p:grpSpPr>
          <a:xfrm>
            <a:off x="5778415" y="1629528"/>
            <a:ext cx="4227010" cy="4228347"/>
            <a:chOff x="5118191" y="2170455"/>
            <a:chExt cx="4639583" cy="4551020"/>
          </a:xfrm>
        </p:grpSpPr>
        <p:sp>
          <p:nvSpPr>
            <p:cNvPr id="12" name="Ellipse 11"/>
            <p:cNvSpPr/>
            <p:nvPr userDrawn="1"/>
          </p:nvSpPr>
          <p:spPr>
            <a:xfrm>
              <a:off x="7879559" y="2170455"/>
              <a:ext cx="1878215" cy="1878215"/>
            </a:xfrm>
            <a:prstGeom prst="ellipse">
              <a:avLst/>
            </a:prstGeom>
            <a:solidFill>
              <a:srgbClr val="00298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Ellipse 12"/>
            <p:cNvSpPr/>
            <p:nvPr userDrawn="1"/>
          </p:nvSpPr>
          <p:spPr>
            <a:xfrm>
              <a:off x="7879559" y="4843260"/>
              <a:ext cx="1878215" cy="1878215"/>
            </a:xfrm>
            <a:prstGeom prst="ellipse">
              <a:avLst/>
            </a:prstGeom>
            <a:solidFill>
              <a:srgbClr val="00298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/>
                <a:t> </a:t>
              </a:r>
            </a:p>
          </p:txBody>
        </p:sp>
        <p:sp>
          <p:nvSpPr>
            <p:cNvPr id="14" name="Ellipse 13"/>
            <p:cNvSpPr/>
            <p:nvPr userDrawn="1"/>
          </p:nvSpPr>
          <p:spPr>
            <a:xfrm>
              <a:off x="5118191" y="4843260"/>
              <a:ext cx="1878215" cy="1878215"/>
            </a:xfrm>
            <a:prstGeom prst="ellipse">
              <a:avLst/>
            </a:prstGeom>
            <a:solidFill>
              <a:srgbClr val="00298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/>
                <a:t> </a:t>
              </a:r>
            </a:p>
          </p:txBody>
        </p:sp>
      </p:grpSp>
      <p:cxnSp>
        <p:nvCxnSpPr>
          <p:cNvPr id="9" name="Rett linje 8"/>
          <p:cNvCxnSpPr/>
          <p:nvPr userDrawn="1"/>
        </p:nvCxnSpPr>
        <p:spPr>
          <a:xfrm flipH="1">
            <a:off x="950714" y="1894464"/>
            <a:ext cx="8005767" cy="0"/>
          </a:xfrm>
          <a:prstGeom prst="line">
            <a:avLst/>
          </a:prstGeom>
          <a:ln w="63500" cap="rnd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lassholder for tekst 19"/>
          <p:cNvSpPr>
            <a:spLocks noGrp="1"/>
          </p:cNvSpPr>
          <p:nvPr>
            <p:ph type="body" sz="quarter" idx="10"/>
          </p:nvPr>
        </p:nvSpPr>
        <p:spPr>
          <a:xfrm>
            <a:off x="880920" y="1179821"/>
            <a:ext cx="6561137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</a:t>
            </a:r>
          </a:p>
        </p:txBody>
      </p:sp>
      <p:pic>
        <p:nvPicPr>
          <p:cNvPr id="2" name="Bil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13" y="4036162"/>
            <a:ext cx="1854598" cy="79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48884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orient="horz" pos="2595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7" y="4568606"/>
            <a:ext cx="1081088" cy="34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92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aldsoversikt med 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1"/>
          </p:nvPr>
        </p:nvSpPr>
        <p:spPr>
          <a:xfrm>
            <a:off x="5727700" y="1302027"/>
            <a:ext cx="3027339" cy="2610812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+mj-lt"/>
                <a:cs typeface="Arial"/>
              </a:defRPr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22" name="Tittel 1"/>
          <p:cNvSpPr>
            <a:spLocks noGrp="1"/>
          </p:cNvSpPr>
          <p:nvPr>
            <p:ph type="ctrTitle"/>
          </p:nvPr>
        </p:nvSpPr>
        <p:spPr>
          <a:xfrm>
            <a:off x="457201" y="471017"/>
            <a:ext cx="8297838" cy="6463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>
              <a:defRPr sz="3600" b="1">
                <a:latin typeface="+mj-lt"/>
                <a:cs typeface="Arial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innhold 2"/>
          <p:cNvSpPr>
            <a:spLocks noGrp="1"/>
          </p:cNvSpPr>
          <p:nvPr>
            <p:ph idx="1"/>
          </p:nvPr>
        </p:nvSpPr>
        <p:spPr>
          <a:xfrm>
            <a:off x="457201" y="1309049"/>
            <a:ext cx="5019675" cy="260379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latin typeface="+mj-lt"/>
                <a:cs typeface="Arial"/>
              </a:defRPr>
            </a:lvl1pPr>
            <a:lvl2pPr>
              <a:defRPr sz="2400">
                <a:latin typeface="+mj-lt"/>
                <a:cs typeface="Arial"/>
              </a:defRPr>
            </a:lvl2pPr>
            <a:lvl3pPr>
              <a:defRPr sz="2400">
                <a:latin typeface="+mj-lt"/>
                <a:cs typeface="Arial"/>
              </a:defRPr>
            </a:lvl3pPr>
            <a:lvl4pPr>
              <a:defRPr sz="2400">
                <a:latin typeface="+mj-lt"/>
                <a:cs typeface="Arial"/>
              </a:defRPr>
            </a:lvl4pPr>
            <a:lvl5pPr>
              <a:defRPr sz="2400">
                <a:latin typeface="+mj-lt"/>
                <a:cs typeface="Arial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7" y="4568606"/>
            <a:ext cx="1081088" cy="34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30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mengdetekst uten 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6725" y="1304462"/>
            <a:ext cx="827466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400">
                <a:latin typeface="+mj-lt"/>
                <a:cs typeface="Arial"/>
              </a:defRPr>
            </a:lvl1pPr>
            <a:lvl2pPr>
              <a:defRPr sz="1400">
                <a:latin typeface="ScalaSans"/>
                <a:cs typeface="ScalaSans"/>
              </a:defRPr>
            </a:lvl2pPr>
            <a:lvl3pPr>
              <a:defRPr sz="1200">
                <a:latin typeface="ScalaSans"/>
                <a:cs typeface="ScalaSans"/>
              </a:defRPr>
            </a:lvl3pPr>
            <a:lvl4pPr>
              <a:defRPr sz="1100">
                <a:latin typeface="ScalaSans"/>
                <a:cs typeface="ScalaSans"/>
              </a:defRPr>
            </a:lvl4pPr>
            <a:lvl5pPr>
              <a:defRPr sz="1100">
                <a:latin typeface="ScalaSans"/>
                <a:cs typeface="ScalaSans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464024" y="482615"/>
            <a:ext cx="8277367" cy="6463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3600" b="1">
                <a:latin typeface="+mj-lt"/>
                <a:cs typeface="Arial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7" y="4568606"/>
            <a:ext cx="1081088" cy="34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09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mørkt">
    <p:bg>
      <p:bgPr>
        <a:gradFill flip="none" rotWithShape="1">
          <a:gsLst>
            <a:gs pos="60000">
              <a:schemeClr val="tx1"/>
            </a:gs>
            <a:gs pos="100000">
              <a:schemeClr val="tx1">
                <a:alpha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e 14"/>
          <p:cNvGrpSpPr/>
          <p:nvPr userDrawn="1"/>
        </p:nvGrpSpPr>
        <p:grpSpPr>
          <a:xfrm>
            <a:off x="5778416" y="1629530"/>
            <a:ext cx="4227010" cy="4228347"/>
            <a:chOff x="5118191" y="2170455"/>
            <a:chExt cx="4639583" cy="4551020"/>
          </a:xfrm>
        </p:grpSpPr>
        <p:sp>
          <p:nvSpPr>
            <p:cNvPr id="12" name="Ellipse 11"/>
            <p:cNvSpPr/>
            <p:nvPr userDrawn="1"/>
          </p:nvSpPr>
          <p:spPr>
            <a:xfrm>
              <a:off x="7879559" y="2170455"/>
              <a:ext cx="1878215" cy="1878215"/>
            </a:xfrm>
            <a:prstGeom prst="ellipse">
              <a:avLst/>
            </a:prstGeom>
            <a:solidFill>
              <a:srgbClr val="00298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800">
                <a:solidFill>
                  <a:prstClr val="white"/>
                </a:solidFill>
              </a:endParaRPr>
            </a:p>
          </p:txBody>
        </p:sp>
        <p:sp>
          <p:nvSpPr>
            <p:cNvPr id="13" name="Ellipse 12"/>
            <p:cNvSpPr/>
            <p:nvPr userDrawn="1"/>
          </p:nvSpPr>
          <p:spPr>
            <a:xfrm>
              <a:off x="7879559" y="4843260"/>
              <a:ext cx="1878215" cy="1878215"/>
            </a:xfrm>
            <a:prstGeom prst="ellipse">
              <a:avLst/>
            </a:prstGeom>
            <a:solidFill>
              <a:srgbClr val="00298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800" dirty="0">
                  <a:solidFill>
                    <a:prstClr val="white"/>
                  </a:solidFill>
                </a:rPr>
                <a:t> </a:t>
              </a:r>
            </a:p>
          </p:txBody>
        </p:sp>
        <p:sp>
          <p:nvSpPr>
            <p:cNvPr id="14" name="Ellipse 13"/>
            <p:cNvSpPr/>
            <p:nvPr userDrawn="1"/>
          </p:nvSpPr>
          <p:spPr>
            <a:xfrm>
              <a:off x="5118191" y="4843260"/>
              <a:ext cx="1878215" cy="1878215"/>
            </a:xfrm>
            <a:prstGeom prst="ellipse">
              <a:avLst/>
            </a:prstGeom>
            <a:solidFill>
              <a:srgbClr val="00298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800" dirty="0">
                  <a:solidFill>
                    <a:prstClr val="white"/>
                  </a:solidFill>
                </a:rPr>
                <a:t> </a:t>
              </a:r>
            </a:p>
          </p:txBody>
        </p:sp>
      </p:grpSp>
      <p:sp>
        <p:nvSpPr>
          <p:cNvPr id="20" name="Plassholder for tekst 19"/>
          <p:cNvSpPr>
            <a:spLocks noGrp="1"/>
          </p:cNvSpPr>
          <p:nvPr>
            <p:ph type="body" sz="quarter" idx="10"/>
          </p:nvPr>
        </p:nvSpPr>
        <p:spPr>
          <a:xfrm>
            <a:off x="880923" y="1179821"/>
            <a:ext cx="6561137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38" y="4029076"/>
            <a:ext cx="1837978" cy="87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9153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11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2" r:id="rId3"/>
    <p:sldLayoutId id="2147483661" r:id="rId4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ScalaSans-Bold"/>
          <a:ea typeface="+mj-ea"/>
          <a:cs typeface="ScalaSans-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09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hf hdr="0" dt="0"/>
  <p:txStyles>
    <p:titleStyle>
      <a:lvl1pPr algn="ctr" defTabSz="457189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ScalaSans-Bold"/>
          <a:ea typeface="+mj-ea"/>
          <a:cs typeface="ScalaSans-Bold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>
          <a:xfrm>
            <a:off x="935690" y="306061"/>
            <a:ext cx="6561137" cy="609600"/>
          </a:xfrm>
        </p:spPr>
        <p:txBody>
          <a:bodyPr/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RAKOS</a:t>
            </a:r>
            <a:b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Regionalt akuttmedisinsk kompetansesenter i Helse Vest</a:t>
            </a:r>
          </a:p>
          <a:p>
            <a:r>
              <a:rPr lang="nb-NO" dirty="0"/>
              <a:t>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Rektangel 3"/>
          <p:cNvSpPr/>
          <p:nvPr/>
        </p:nvSpPr>
        <p:spPr>
          <a:xfrm>
            <a:off x="990459" y="2000741"/>
            <a:ext cx="645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br>
              <a:rPr lang="nb-NO" b="1" dirty="0">
                <a:solidFill>
                  <a:srgbClr val="FFFF00"/>
                </a:solidFill>
              </a:rPr>
            </a:br>
            <a:endParaRPr lang="nb-NO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919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2"/>
          <p:cNvSpPr txBox="1">
            <a:spLocks/>
          </p:cNvSpPr>
          <p:nvPr/>
        </p:nvSpPr>
        <p:spPr>
          <a:xfrm>
            <a:off x="387761" y="281460"/>
            <a:ext cx="8301178" cy="609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DC17541E-8B92-99D4-9B0D-83188674C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300" y="0"/>
            <a:ext cx="4619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4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2"/>
          <p:cNvSpPr txBox="1">
            <a:spLocks/>
          </p:cNvSpPr>
          <p:nvPr/>
        </p:nvSpPr>
        <p:spPr>
          <a:xfrm>
            <a:off x="387761" y="281460"/>
            <a:ext cx="8301178" cy="609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FBAB8BD-58AA-964A-8C78-1E989414E7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1431" y="1305082"/>
            <a:ext cx="6561137" cy="609600"/>
          </a:xfrm>
        </p:spPr>
        <p:txBody>
          <a:bodyPr/>
          <a:lstStyle/>
          <a:p>
            <a:r>
              <a:rPr lang="nb-NO" dirty="0"/>
              <a:t>Film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11614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35E2CF-0854-74B5-5F4A-40B606B31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oppfølging_av_førstehjelpere (1080p)">
            <a:hlinkClick r:id="" action="ppaction://media"/>
            <a:extLst>
              <a:ext uri="{FF2B5EF4-FFF2-40B4-BE49-F238E27FC236}">
                <a16:creationId xmlns:a16="http://schemas.microsoft.com/office/drawing/2014/main" id="{E5792A68-427B-AD00-5C5F-82D264D29C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9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2"/>
          <p:cNvSpPr txBox="1">
            <a:spLocks/>
          </p:cNvSpPr>
          <p:nvPr/>
        </p:nvSpPr>
        <p:spPr>
          <a:xfrm>
            <a:off x="387761" y="281460"/>
            <a:ext cx="8301178" cy="609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20EF39C8-EBBB-894D-D708-F08B3A065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95" y="651343"/>
            <a:ext cx="6480610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63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4E675DB-EEDE-D265-8CDB-EC6E681F1D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Hva er </a:t>
            </a:r>
            <a:r>
              <a:rPr lang="nb-NO" dirty="0" err="1"/>
              <a:t>CallerSim</a:t>
            </a:r>
            <a:r>
              <a:rPr lang="nb-NO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605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4E675DB-EEDE-D265-8CDB-EC6E681F1D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sz="2400" dirty="0"/>
              <a:t>Norsk Førstehjelpsråd</a:t>
            </a:r>
          </a:p>
          <a:p>
            <a:r>
              <a:rPr lang="nb-NO" sz="2400" dirty="0"/>
              <a:t>Norges Røde Kors</a:t>
            </a:r>
          </a:p>
          <a:p>
            <a:r>
              <a:rPr lang="nb-NO" sz="2400" dirty="0"/>
              <a:t>LHL</a:t>
            </a:r>
          </a:p>
          <a:p>
            <a:r>
              <a:rPr lang="nb-NO" sz="2400" dirty="0"/>
              <a:t>AMK Oslo og Stavanger</a:t>
            </a:r>
          </a:p>
          <a:p>
            <a:r>
              <a:rPr lang="nb-NO" sz="2400" dirty="0"/>
              <a:t>Sandnes Kommune</a:t>
            </a:r>
          </a:p>
          <a:p>
            <a:r>
              <a:rPr lang="nb-NO" sz="2400" dirty="0"/>
              <a:t>Sklls </a:t>
            </a:r>
          </a:p>
          <a:p>
            <a:endParaRPr lang="nb-NO" dirty="0"/>
          </a:p>
        </p:txBody>
      </p:sp>
      <p:sp>
        <p:nvSpPr>
          <p:cNvPr id="3" name="Plassholder for tekst 1">
            <a:extLst>
              <a:ext uri="{FF2B5EF4-FFF2-40B4-BE49-F238E27FC236}">
                <a16:creationId xmlns:a16="http://schemas.microsoft.com/office/drawing/2014/main" id="{DE063E21-118A-60AA-83BB-A189992FC5B1}"/>
              </a:ext>
            </a:extLst>
          </p:cNvPr>
          <p:cNvSpPr txBox="1">
            <a:spLocks/>
          </p:cNvSpPr>
          <p:nvPr/>
        </p:nvSpPr>
        <p:spPr>
          <a:xfrm>
            <a:off x="285836" y="178335"/>
            <a:ext cx="6561137" cy="609600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Hva er </a:t>
            </a:r>
            <a:r>
              <a:rPr lang="nb-NO" dirty="0" err="1"/>
              <a:t>CallerSim</a:t>
            </a:r>
            <a:r>
              <a:rPr lang="nb-NO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7323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4E675DB-EEDE-D265-8CDB-EC6E681F1D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Hvorfor </a:t>
            </a:r>
            <a:r>
              <a:rPr lang="nb-NO" dirty="0" err="1"/>
              <a:t>CallerSim</a:t>
            </a:r>
            <a:r>
              <a:rPr lang="nb-NO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58276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4E675DB-EEDE-D265-8CDB-EC6E681F1D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63095" y="1462850"/>
            <a:ext cx="6561137" cy="609600"/>
          </a:xfrm>
        </p:spPr>
        <p:txBody>
          <a:bodyPr/>
          <a:lstStyle/>
          <a:p>
            <a:r>
              <a:rPr lang="nb-NO" sz="2400" dirty="0"/>
              <a:t>Hvem ringer?</a:t>
            </a:r>
          </a:p>
          <a:p>
            <a:r>
              <a:rPr lang="nb-NO" sz="2400" dirty="0"/>
              <a:t>Når ringer man?</a:t>
            </a:r>
          </a:p>
          <a:p>
            <a:r>
              <a:rPr lang="nb-NO" sz="2400" dirty="0"/>
              <a:t>Hvem som ringer man til?</a:t>
            </a:r>
          </a:p>
          <a:p>
            <a:r>
              <a:rPr lang="nb-NO" sz="2400" dirty="0"/>
              <a:t>Ringer man riktig ? Finnes riktig? </a:t>
            </a:r>
          </a:p>
        </p:txBody>
      </p:sp>
      <p:sp>
        <p:nvSpPr>
          <p:cNvPr id="3" name="Plassholder for tekst 1">
            <a:extLst>
              <a:ext uri="{FF2B5EF4-FFF2-40B4-BE49-F238E27FC236}">
                <a16:creationId xmlns:a16="http://schemas.microsoft.com/office/drawing/2014/main" id="{B8AD1207-1F31-FE0F-B0C0-2A6E2D0968E0}"/>
              </a:ext>
            </a:extLst>
          </p:cNvPr>
          <p:cNvSpPr txBox="1">
            <a:spLocks/>
          </p:cNvSpPr>
          <p:nvPr/>
        </p:nvSpPr>
        <p:spPr>
          <a:xfrm>
            <a:off x="235037" y="229135"/>
            <a:ext cx="6561137" cy="609600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Hvorfor </a:t>
            </a:r>
            <a:r>
              <a:rPr lang="nb-NO" dirty="0" err="1"/>
              <a:t>CallerSim</a:t>
            </a:r>
            <a:r>
              <a:rPr lang="nb-NO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04497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4E675DB-EEDE-D265-8CDB-EC6E681F1D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Hva skal vi gjøre?</a:t>
            </a:r>
          </a:p>
        </p:txBody>
      </p:sp>
    </p:spTree>
    <p:extLst>
      <p:ext uri="{BB962C8B-B14F-4D97-AF65-F5344CB8AC3E}">
        <p14:creationId xmlns:p14="http://schemas.microsoft.com/office/powerpoint/2010/main" val="299081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4E675DB-EEDE-D265-8CDB-EC6E681F1D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4275" y="1323123"/>
            <a:ext cx="8755038" cy="609600"/>
          </a:xfrm>
        </p:spPr>
        <p:txBody>
          <a:bodyPr/>
          <a:lstStyle/>
          <a:p>
            <a:r>
              <a:rPr lang="nb-NO" sz="2400" dirty="0"/>
              <a:t> 1. Introduksjon og eksponering for nødsituasjoner</a:t>
            </a:r>
          </a:p>
          <a:p>
            <a:r>
              <a:rPr lang="nb-NO" sz="2400" dirty="0"/>
              <a:t>2. Ta aksjon – kontakt mest relevant nødetat</a:t>
            </a:r>
          </a:p>
          <a:p>
            <a:r>
              <a:rPr lang="nb-NO" sz="2400" dirty="0"/>
              <a:t>3. Video-  trening på å bruke kamera for å visualisere skadested</a:t>
            </a:r>
          </a:p>
          <a:p>
            <a:r>
              <a:rPr lang="nb-NO" sz="2400" dirty="0"/>
              <a:t>4. </a:t>
            </a:r>
            <a:r>
              <a:rPr lang="nb-NO" sz="2400" dirty="0" err="1"/>
              <a:t>Gamification</a:t>
            </a:r>
            <a:r>
              <a:rPr lang="nb-NO" sz="2400" dirty="0"/>
              <a:t> – </a:t>
            </a:r>
            <a:r>
              <a:rPr lang="nb-NO" sz="2400" dirty="0" err="1"/>
              <a:t>scoreboard</a:t>
            </a:r>
            <a:r>
              <a:rPr lang="nb-NO" sz="2400" dirty="0"/>
              <a:t> – konkurranse, måle effekt</a:t>
            </a:r>
          </a:p>
          <a:p>
            <a:r>
              <a:rPr lang="nb-NO" sz="2400" dirty="0"/>
              <a:t>5. Utrulling</a:t>
            </a:r>
          </a:p>
        </p:txBody>
      </p:sp>
      <p:sp>
        <p:nvSpPr>
          <p:cNvPr id="5" name="Plassholder for tekst 1">
            <a:extLst>
              <a:ext uri="{FF2B5EF4-FFF2-40B4-BE49-F238E27FC236}">
                <a16:creationId xmlns:a16="http://schemas.microsoft.com/office/drawing/2014/main" id="{1A3C16EE-02DA-279E-D763-3BCE096A708E}"/>
              </a:ext>
            </a:extLst>
          </p:cNvPr>
          <p:cNvSpPr txBox="1">
            <a:spLocks/>
          </p:cNvSpPr>
          <p:nvPr/>
        </p:nvSpPr>
        <p:spPr>
          <a:xfrm>
            <a:off x="157560" y="70091"/>
            <a:ext cx="6561137" cy="609600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Hva skal vi gjøre?</a:t>
            </a:r>
          </a:p>
        </p:txBody>
      </p:sp>
    </p:spTree>
    <p:extLst>
      <p:ext uri="{BB962C8B-B14F-4D97-AF65-F5344CB8AC3E}">
        <p14:creationId xmlns:p14="http://schemas.microsoft.com/office/powerpoint/2010/main" val="3820290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2347042" y="1026679"/>
            <a:ext cx="559435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nb-NO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Thomas Lindner </a:t>
            </a:r>
            <a:br>
              <a:rPr lang="nb-NO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>
              <a:defRPr/>
            </a:pPr>
            <a:r>
              <a:rPr lang="nb-NO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Fastlege - LV lege</a:t>
            </a:r>
            <a:br>
              <a:rPr lang="nb-NO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Anestesilege LA SAR</a:t>
            </a:r>
          </a:p>
          <a:p>
            <a:pPr defTabSz="342900">
              <a:defRPr/>
            </a:pPr>
            <a:r>
              <a:rPr lang="nb-NO" sz="27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br>
              <a:rPr lang="nb-NO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RAKOS PHK - SUS - SAFER</a:t>
            </a:r>
          </a:p>
          <a:p>
            <a:pPr defTabSz="342900">
              <a:defRPr/>
            </a:pPr>
            <a:endParaRPr lang="nb-NO" sz="21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>
              <a:defRPr/>
            </a:pPr>
            <a:r>
              <a:rPr lang="nb-NO" sz="2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br>
              <a:rPr lang="nb-NO" sz="2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2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endParaRPr lang="nb-NO" sz="2100" dirty="0">
              <a:solidFill>
                <a:srgbClr val="00338D"/>
              </a:solidFill>
              <a:latin typeface="Calibri"/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762" y="1026679"/>
            <a:ext cx="1225703" cy="122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27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7455CC7E-1AF8-17A5-BE7E-E47DE3BCEB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B1A6CE5-DB03-8EEC-2725-25B60FA2E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32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2"/>
          <p:cNvSpPr txBox="1">
            <a:spLocks/>
          </p:cNvSpPr>
          <p:nvPr/>
        </p:nvSpPr>
        <p:spPr>
          <a:xfrm>
            <a:off x="480873" y="226042"/>
            <a:ext cx="8301178" cy="609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RAKOS</a:t>
            </a:r>
            <a:r>
              <a:rPr lang="nb-NO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ktangel 5"/>
          <p:cNvSpPr/>
          <p:nvPr/>
        </p:nvSpPr>
        <p:spPr>
          <a:xfrm>
            <a:off x="1302628" y="1471650"/>
            <a:ext cx="6779489" cy="1902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spcBef>
                <a:spcPct val="20000"/>
              </a:spcBef>
              <a:defRPr/>
            </a:pPr>
            <a:r>
              <a:rPr lang="nb-NO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RAKOS skal utvikle, forene og spre kompetanse for en bedre akuttmedisinsk tjeneste i Helse Vest	</a:t>
            </a:r>
          </a:p>
          <a:p>
            <a:pPr defTabSz="457189">
              <a:spcBef>
                <a:spcPct val="20000"/>
              </a:spcBef>
              <a:defRPr/>
            </a:pPr>
            <a:endParaRPr lang="nb-NO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400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0"/>
          </p:nvPr>
        </p:nvSpPr>
        <p:spPr>
          <a:xfrm>
            <a:off x="157023" y="138422"/>
            <a:ext cx="6561137" cy="609600"/>
          </a:xfrm>
        </p:spPr>
        <p:txBody>
          <a:bodyPr/>
          <a:lstStyle/>
          <a:p>
            <a:r>
              <a:rPr lang="nb-NO" dirty="0"/>
              <a:t>Søke på RAKOS Stavanger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AE26255-AE2B-2C44-4FE4-91C26F70D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748022"/>
            <a:ext cx="7061200" cy="323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55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436" y="1910337"/>
            <a:ext cx="1546955" cy="1592588"/>
          </a:xfrm>
          <a:prstGeom prst="rect">
            <a:avLst/>
          </a:prstGeom>
        </p:spPr>
      </p:pic>
      <p:sp>
        <p:nvSpPr>
          <p:cNvPr id="2" name="Plassholder f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Rektangel 2"/>
          <p:cNvSpPr/>
          <p:nvPr/>
        </p:nvSpPr>
        <p:spPr>
          <a:xfrm>
            <a:off x="2286000" y="21100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189">
              <a:defRPr/>
            </a:pPr>
            <a:endParaRPr lang="nb-NO" dirty="0">
              <a:solidFill>
                <a:srgbClr val="00338D"/>
              </a:solidFill>
              <a:latin typeface="Calibri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74" y="1870024"/>
            <a:ext cx="1924865" cy="1930396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0264" y="-42774"/>
            <a:ext cx="1453900" cy="2012768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0291" y="0"/>
            <a:ext cx="1354145" cy="2122835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0829" y="0"/>
            <a:ext cx="1581323" cy="2313418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787278" cy="1862418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5359" y="1"/>
            <a:ext cx="1630660" cy="2352191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207" y="-21032"/>
            <a:ext cx="1524910" cy="1923060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7278" y="2212638"/>
            <a:ext cx="1768722" cy="1813727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0727" y="2145323"/>
            <a:ext cx="1469839" cy="2226283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18AC6DA3-3711-9429-DB86-8735491579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4137" y="2143867"/>
            <a:ext cx="1608314" cy="1783934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3E52E2D3-A428-1EEF-415E-880C4AC2D6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91436" y="1969994"/>
            <a:ext cx="1500230" cy="172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27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1302628" y="1471650"/>
            <a:ext cx="6779489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spcBef>
                <a:spcPct val="20000"/>
              </a:spcBef>
              <a:defRPr/>
            </a:pPr>
            <a:r>
              <a:rPr lang="nb-NO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defTabSz="457189">
              <a:spcBef>
                <a:spcPct val="20000"/>
              </a:spcBef>
              <a:defRPr/>
            </a:pPr>
            <a:endParaRPr lang="nb-NO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71" y="755049"/>
            <a:ext cx="4169728" cy="2883501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548" y="1471651"/>
            <a:ext cx="4208502" cy="266025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700" y="4327885"/>
            <a:ext cx="2400300" cy="79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00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2"/>
          <p:cNvSpPr txBox="1">
            <a:spLocks/>
          </p:cNvSpPr>
          <p:nvPr/>
        </p:nvSpPr>
        <p:spPr>
          <a:xfrm>
            <a:off x="387761" y="281460"/>
            <a:ext cx="8301178" cy="609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FBAB8BD-58AA-964A-8C78-1E989414E7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1431" y="1305082"/>
            <a:ext cx="6561137" cy="609600"/>
          </a:xfrm>
        </p:spPr>
        <p:txBody>
          <a:bodyPr/>
          <a:lstStyle/>
          <a:p>
            <a:r>
              <a:rPr lang="nb-NO" dirty="0"/>
              <a:t>Nettverk og oppgaver i Helse Vest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02305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2"/>
          <p:cNvSpPr txBox="1">
            <a:spLocks/>
          </p:cNvSpPr>
          <p:nvPr/>
        </p:nvSpPr>
        <p:spPr>
          <a:xfrm>
            <a:off x="387761" y="281460"/>
            <a:ext cx="8301178" cy="609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7941EE9-A758-561E-A10B-602A48081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03"/>
            <a:ext cx="9144000" cy="419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60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2"/>
          <p:cNvSpPr txBox="1">
            <a:spLocks/>
          </p:cNvSpPr>
          <p:nvPr/>
        </p:nvSpPr>
        <p:spPr>
          <a:xfrm>
            <a:off x="387761" y="281460"/>
            <a:ext cx="8301178" cy="609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EFE8AE2-736B-30B6-90C6-B8F2A7D66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75" y="276225"/>
            <a:ext cx="283845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4238"/>
      </p:ext>
    </p:extLst>
  </p:cSld>
  <p:clrMapOvr>
    <a:masterClrMapping/>
  </p:clrMapOvr>
</p:sld>
</file>

<file path=ppt/theme/theme1.xml><?xml version="1.0" encoding="utf-8"?>
<a:theme xmlns:a="http://schemas.openxmlformats.org/drawingml/2006/main" name="Helse Stavanger norsk versjon 2014">
  <a:themeElements>
    <a:clrScheme name="Helse Vest">
      <a:dk1>
        <a:srgbClr val="00338D"/>
      </a:dk1>
      <a:lt1>
        <a:sysClr val="window" lastClr="FFFFFF"/>
      </a:lt1>
      <a:dk2>
        <a:srgbClr val="00338D"/>
      </a:dk2>
      <a:lt2>
        <a:srgbClr val="EEECE1"/>
      </a:lt2>
      <a:accent1>
        <a:srgbClr val="7AB2DC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38D"/>
      </a:hlink>
      <a:folHlink>
        <a:srgbClr val="0033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wrap="square" anchor="b" anchorCtr="0">
        <a:spAutoFit/>
      </a:bodyPr>
      <a:lstStyle>
        <a:defPPr>
          <a:defRPr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2_Helse Stavanger norsk versjon 2014">
  <a:themeElements>
    <a:clrScheme name="Helse Vest">
      <a:dk1>
        <a:srgbClr val="00338D"/>
      </a:dk1>
      <a:lt1>
        <a:sysClr val="window" lastClr="FFFFFF"/>
      </a:lt1>
      <a:dk2>
        <a:srgbClr val="00338D"/>
      </a:dk2>
      <a:lt2>
        <a:srgbClr val="EEECE1"/>
      </a:lt2>
      <a:accent1>
        <a:srgbClr val="7AB2DC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38D"/>
      </a:hlink>
      <a:folHlink>
        <a:srgbClr val="0033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wrap="square" anchor="b" anchorCtr="0">
        <a:spAutoFit/>
      </a:bodyPr>
      <a:lstStyle>
        <a:defPPr>
          <a:defRPr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7a0c5bd-9eff-4936-8426-b9eb482be5e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A0F137014FA9144A4482BDA1C86DBB5" ma:contentTypeVersion="13" ma:contentTypeDescription="Opprett et nytt dokument." ma:contentTypeScope="" ma:versionID="db23f26a04f16acfd6f09dd5e7c0deb9">
  <xsd:schema xmlns:xsd="http://www.w3.org/2001/XMLSchema" xmlns:xs="http://www.w3.org/2001/XMLSchema" xmlns:p="http://schemas.microsoft.com/office/2006/metadata/properties" xmlns:ns3="17a0c5bd-9eff-4936-8426-b9eb482be5e1" xmlns:ns4="19f7b11a-63ce-493c-b301-20bb5724fe31" targetNamespace="http://schemas.microsoft.com/office/2006/metadata/properties" ma:root="true" ma:fieldsID="5a16d32fe2e6b009ee87b8aa9efc0dfd" ns3:_="" ns4:_="">
    <xsd:import namespace="17a0c5bd-9eff-4936-8426-b9eb482be5e1"/>
    <xsd:import namespace="19f7b11a-63ce-493c-b301-20bb5724fe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AutoTags" minOccurs="0"/>
                <xsd:element ref="ns3:MediaLengthInSecond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a0c5bd-9eff-4936-8426-b9eb482be5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f7b11a-63ce-493c-b301-20bb5724fe3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B9008D-B7E1-4451-A593-8A0080F85172}">
  <ds:schemaRefs>
    <ds:schemaRef ds:uri="http://purl.org/dc/terms/"/>
    <ds:schemaRef ds:uri="19f7b11a-63ce-493c-b301-20bb5724fe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17a0c5bd-9eff-4936-8426-b9eb482be5e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875FB31-A54F-44FB-ADD4-B7E664CEAC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281528-6F34-4147-94B5-90C95E3EA61E}">
  <ds:schemaRefs>
    <ds:schemaRef ds:uri="17a0c5bd-9eff-4936-8426-b9eb482be5e1"/>
    <ds:schemaRef ds:uri="19f7b11a-63ce-493c-b301-20bb5724fe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Helse Stavanger norsk versjon 2014</Template>
  <TotalTime>153</TotalTime>
  <Words>205</Words>
  <Application>Microsoft Office PowerPoint</Application>
  <PresentationFormat>Skjermfremvisning (16:9)</PresentationFormat>
  <Paragraphs>70</Paragraphs>
  <Slides>20</Slides>
  <Notes>10</Notes>
  <HiddenSlides>0</HiddenSlides>
  <MMClips>1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20</vt:i4>
      </vt:variant>
    </vt:vector>
  </HeadingPairs>
  <TitlesOfParts>
    <vt:vector size="26" baseType="lpstr">
      <vt:lpstr>Arial</vt:lpstr>
      <vt:lpstr>Calibri</vt:lpstr>
      <vt:lpstr>ScalaSans</vt:lpstr>
      <vt:lpstr>ScalaSans-Bold</vt:lpstr>
      <vt:lpstr>Helse Stavanger norsk versjon 2014</vt:lpstr>
      <vt:lpstr>2_Helse Stavanger norsk versjon 2014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Helse Vest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Lunde, Svein</dc:creator>
  <cp:lastModifiedBy>Lindner, Thomas Werner</cp:lastModifiedBy>
  <cp:revision>13</cp:revision>
  <cp:lastPrinted>2011-12-05T14:32:55Z</cp:lastPrinted>
  <dcterms:created xsi:type="dcterms:W3CDTF">2017-10-31T09:29:51Z</dcterms:created>
  <dcterms:modified xsi:type="dcterms:W3CDTF">2024-03-03T19:49:26Z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0x0101005A0F137014FA9144A4482BDA1C86DBB5</vt:lpwstr>
  </property>
  <property fmtid="{D5CDD505-2E9C-101B-9397-08002B2CF9AE}" pid="3" name="MSIP_Label_d291ddcc-9a90-46b7-a727-d19b3ec4b730_Enabled">
    <vt:lpwstr>true</vt:lpwstr>
  </property>
  <property fmtid="{D5CDD505-2E9C-101B-9397-08002B2CF9AE}" pid="4" name="MSIP_Label_d291ddcc-9a90-46b7-a727-d19b3ec4b730_SetDate">
    <vt:lpwstr>2024-03-03T09:22:10Z</vt:lpwstr>
  </property>
  <property fmtid="{D5CDD505-2E9C-101B-9397-08002B2CF9AE}" pid="5" name="MSIP_Label_d291ddcc-9a90-46b7-a727-d19b3ec4b730_Method">
    <vt:lpwstr>Privileged</vt:lpwstr>
  </property>
  <property fmtid="{D5CDD505-2E9C-101B-9397-08002B2CF9AE}" pid="6" name="MSIP_Label_d291ddcc-9a90-46b7-a727-d19b3ec4b730_Name">
    <vt:lpwstr>Åpen</vt:lpwstr>
  </property>
  <property fmtid="{D5CDD505-2E9C-101B-9397-08002B2CF9AE}" pid="7" name="MSIP_Label_d291ddcc-9a90-46b7-a727-d19b3ec4b730_SiteId">
    <vt:lpwstr>bdcbe535-f3cf-49f5-8a6a-fb6d98dc7837</vt:lpwstr>
  </property>
  <property fmtid="{D5CDD505-2E9C-101B-9397-08002B2CF9AE}" pid="8" name="MSIP_Label_d291ddcc-9a90-46b7-a727-d19b3ec4b730_ActionId">
    <vt:lpwstr>0af8f265-eb34-413d-9258-bc13374f5ade</vt:lpwstr>
  </property>
  <property fmtid="{D5CDD505-2E9C-101B-9397-08002B2CF9AE}" pid="9" name="MSIP_Label_d291ddcc-9a90-46b7-a727-d19b3ec4b730_ContentBits">
    <vt:lpwstr>0</vt:lpwstr>
  </property>
</Properties>
</file>